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58" r:id="rId3"/>
    <p:sldId id="262" r:id="rId4"/>
    <p:sldId id="266" r:id="rId5"/>
    <p:sldId id="260" r:id="rId6"/>
    <p:sldId id="267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E6F7A2-9639-47C3-8894-BF8B240D98D1}" type="datetimeFigureOut">
              <a:rPr lang="en-US" smtClean="0"/>
              <a:t>3/23/2017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829AAD-2604-425D-8AED-EE3752077B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38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29AAD-2604-425D-8AED-EE3752077B5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777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93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673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06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722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23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5374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52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769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47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87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76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773EA-BE4A-4A8F-AA18-824998CD3C9A}" type="datetimeFigureOut">
              <a:rPr lang="en-US" smtClean="0"/>
              <a:t>3/23/2017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7E29F-102E-4BB7-A8E5-0E5783FF69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8973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1752600"/>
            <a:ext cx="6324600" cy="1470025"/>
          </a:xfrm>
          <a:ln w="2222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Budgetary Affairs </a:t>
            </a:r>
            <a:b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Committee Report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9812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Faculty Senate Meeting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March 24,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2017</a:t>
            </a: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914400" y="1600200"/>
            <a:ext cx="7772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066800" y="1752600"/>
            <a:ext cx="7772400" cy="495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US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693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91200"/>
          </a:xfrm>
          <a:ln w="12700">
            <a:solidFill>
              <a:schemeClr val="tx1"/>
            </a:solidFill>
          </a:ln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en-US" sz="12800" b="1" dirty="0" smtClean="0"/>
          </a:p>
          <a:p>
            <a:pPr marL="0" indent="0" algn="ctr">
              <a:buNone/>
            </a:pPr>
            <a:r>
              <a:rPr lang="en-US" sz="12800" b="1" dirty="0" smtClean="0"/>
              <a:t>  </a:t>
            </a:r>
            <a:r>
              <a:rPr lang="en-US" sz="14400" b="1" dirty="0" smtClean="0"/>
              <a:t>Budgetary Affairs Committee (BAC)</a:t>
            </a:r>
          </a:p>
          <a:p>
            <a:pPr marL="0" indent="0" algn="ctr">
              <a:buNone/>
            </a:pPr>
            <a:r>
              <a:rPr lang="en-US" sz="14400" b="1" dirty="0" smtClean="0"/>
              <a:t> Budget Task Force </a:t>
            </a:r>
            <a:r>
              <a:rPr lang="en-US" sz="14400" b="1" dirty="0" smtClean="0"/>
              <a:t> </a:t>
            </a:r>
          </a:p>
          <a:p>
            <a:pPr marL="0" indent="0" algn="ctr">
              <a:buNone/>
            </a:pPr>
            <a:r>
              <a:rPr lang="en-US" sz="8000" b="1" dirty="0" smtClean="0">
                <a:solidFill>
                  <a:srgbClr val="0070C0"/>
                </a:solidFill>
              </a:rPr>
              <a:t>(6 faculty members, 4 </a:t>
            </a:r>
            <a:r>
              <a:rPr lang="en-US" sz="8000" b="1" dirty="0" smtClean="0">
                <a:solidFill>
                  <a:srgbClr val="0070C0"/>
                </a:solidFill>
              </a:rPr>
              <a:t>administrative </a:t>
            </a:r>
            <a:r>
              <a:rPr lang="en-US" sz="8000" b="1" dirty="0" smtClean="0">
                <a:solidFill>
                  <a:srgbClr val="0070C0"/>
                </a:solidFill>
              </a:rPr>
              <a:t>members, Student </a:t>
            </a:r>
            <a:r>
              <a:rPr lang="en-US" sz="8000" b="1" dirty="0" smtClean="0">
                <a:solidFill>
                  <a:srgbClr val="0070C0"/>
                </a:solidFill>
              </a:rPr>
              <a:t>member(s</a:t>
            </a:r>
            <a:r>
              <a:rPr lang="en-US" sz="9600" b="1" dirty="0" smtClean="0">
                <a:solidFill>
                  <a:srgbClr val="0070C0"/>
                </a:solidFill>
              </a:rPr>
              <a:t>))</a:t>
            </a:r>
            <a:endParaRPr lang="en-US" sz="9600" b="1" dirty="0" smtClean="0"/>
          </a:p>
          <a:p>
            <a:pPr marL="0" indent="0" algn="ctr">
              <a:buNone/>
            </a:pPr>
            <a:endParaRPr lang="en-US" sz="57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14400" b="1" dirty="0" smtClean="0"/>
          </a:p>
          <a:p>
            <a:pPr marL="0" indent="0" algn="ctr">
              <a:buNone/>
            </a:pPr>
            <a:r>
              <a:rPr lang="en-US" sz="14400" b="1" dirty="0" smtClean="0"/>
              <a:t>Administrative </a:t>
            </a:r>
            <a:r>
              <a:rPr lang="en-US" sz="14400" b="1" dirty="0" smtClean="0"/>
              <a:t>Budget Task Force</a:t>
            </a:r>
            <a:endParaRPr lang="en-US" sz="144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8000" b="1" dirty="0" smtClean="0">
                <a:solidFill>
                  <a:srgbClr val="0070C0"/>
                </a:solidFill>
              </a:rPr>
              <a:t>(6 </a:t>
            </a:r>
            <a:r>
              <a:rPr lang="en-US" sz="8000" b="1" dirty="0" smtClean="0">
                <a:solidFill>
                  <a:srgbClr val="0070C0"/>
                </a:solidFill>
              </a:rPr>
              <a:t>administrative </a:t>
            </a:r>
            <a:r>
              <a:rPr lang="en-US" sz="8000" b="1" dirty="0" smtClean="0">
                <a:solidFill>
                  <a:srgbClr val="0070C0"/>
                </a:solidFill>
              </a:rPr>
              <a:t>members,  4 </a:t>
            </a:r>
            <a:r>
              <a:rPr lang="en-US" sz="8000" b="1" dirty="0" smtClean="0">
                <a:solidFill>
                  <a:srgbClr val="0070C0"/>
                </a:solidFill>
              </a:rPr>
              <a:t>faculty </a:t>
            </a:r>
            <a:r>
              <a:rPr lang="en-US" sz="8000" b="1" dirty="0" smtClean="0">
                <a:solidFill>
                  <a:srgbClr val="0070C0"/>
                </a:solidFill>
              </a:rPr>
              <a:t>members, Student </a:t>
            </a:r>
            <a:r>
              <a:rPr lang="en-US" sz="8000" b="1" dirty="0" smtClean="0">
                <a:solidFill>
                  <a:srgbClr val="0070C0"/>
                </a:solidFill>
              </a:rPr>
              <a:t>member(s</a:t>
            </a:r>
            <a:r>
              <a:rPr lang="en-US" sz="11200" b="1" dirty="0" smtClean="0">
                <a:solidFill>
                  <a:srgbClr val="0070C0"/>
                </a:solidFill>
              </a:rPr>
              <a:t>))</a:t>
            </a:r>
            <a:endParaRPr lang="en-US" sz="11200" b="1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sz="11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14400" b="1" dirty="0" smtClean="0">
                <a:solidFill>
                  <a:srgbClr val="FF0000"/>
                </a:solidFill>
              </a:rPr>
              <a:t>Joint task forces met two times</a:t>
            </a:r>
          </a:p>
          <a:p>
            <a:pPr marL="0" indent="0" algn="ctr">
              <a:buNone/>
            </a:pPr>
            <a:r>
              <a:rPr lang="en-US" sz="14400" b="1" dirty="0" smtClean="0">
                <a:solidFill>
                  <a:srgbClr val="FF0000"/>
                </a:solidFill>
              </a:rPr>
              <a:t>Discussed Budget Reduction  Proposal</a:t>
            </a:r>
            <a:r>
              <a:rPr lang="en-US" sz="14400" b="1" dirty="0" smtClean="0">
                <a:solidFill>
                  <a:srgbClr val="FF0000"/>
                </a:solidFill>
              </a:rPr>
              <a:t> </a:t>
            </a:r>
            <a:endParaRPr lang="en-US" sz="1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183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0"/>
            <a:ext cx="7467600" cy="3200400"/>
          </a:xfrm>
          <a:ln w="22225">
            <a:solidFill>
              <a:schemeClr val="tx1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$4.6M in reductions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$20M is “set </a:t>
            </a:r>
            <a:r>
              <a:rPr lang="en-US" sz="3600" b="1" dirty="0" smtClean="0">
                <a:solidFill>
                  <a:srgbClr val="0070C0"/>
                </a:solidFill>
              </a:rPr>
              <a:t>aside”</a:t>
            </a:r>
          </a:p>
          <a:p>
            <a:r>
              <a:rPr lang="en-US" sz="3600" b="1" dirty="0">
                <a:solidFill>
                  <a:srgbClr val="0070C0"/>
                </a:solidFill>
              </a:rPr>
              <a:t>5% Sponsored </a:t>
            </a:r>
            <a:r>
              <a:rPr lang="en-US" sz="3600" b="1" dirty="0" smtClean="0">
                <a:solidFill>
                  <a:srgbClr val="0070C0"/>
                </a:solidFill>
              </a:rPr>
              <a:t>Programs reduction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$500K in Lab Improvement Reduction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r>
              <a:rPr lang="en-US" sz="3600" b="1" dirty="0" smtClean="0">
                <a:solidFill>
                  <a:srgbClr val="0070C0"/>
                </a:solidFill>
              </a:rPr>
              <a:t>Misc. Instruction not funded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$569K  IT Reduction (IT fee issue?)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60699" y="609600"/>
            <a:ext cx="6482287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/>
              <a:t>   </a:t>
            </a:r>
            <a:r>
              <a:rPr lang="en-US" sz="4400" b="1" dirty="0" smtClean="0"/>
              <a:t>Issues/Concerns:</a:t>
            </a:r>
          </a:p>
          <a:p>
            <a:pPr algn="ctr"/>
            <a:r>
              <a:rPr lang="en-US" sz="4400" b="1" dirty="0" smtClean="0"/>
              <a:t>Budget Reduction Scenario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94593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958850"/>
            <a:ext cx="8558213" cy="494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32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482850"/>
            <a:ext cx="8570913" cy="189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685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9100" y="1504950"/>
            <a:ext cx="57658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478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103</Words>
  <Application>Microsoft Office PowerPoint</Application>
  <PresentationFormat>On-screen Show (4:3)</PresentationFormat>
  <Paragraphs>25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Budgetary Affairs  Committee Report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Hale, Barbara N.</dc:creator>
  <cp:lastModifiedBy>Hale, Barbara N.</cp:lastModifiedBy>
  <cp:revision>35</cp:revision>
  <cp:lastPrinted>2017-02-23T18:58:12Z</cp:lastPrinted>
  <dcterms:created xsi:type="dcterms:W3CDTF">2017-01-26T06:44:54Z</dcterms:created>
  <dcterms:modified xsi:type="dcterms:W3CDTF">2017-03-23T17:37:10Z</dcterms:modified>
</cp:coreProperties>
</file>